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78" r:id="rId3"/>
    <p:sldId id="279" r:id="rId4"/>
    <p:sldId id="280" r:id="rId5"/>
    <p:sldId id="281" r:id="rId6"/>
    <p:sldId id="285" r:id="rId7"/>
    <p:sldId id="284" r:id="rId8"/>
    <p:sldId id="286" r:id="rId9"/>
    <p:sldId id="288" r:id="rId10"/>
    <p:sldId id="287" r:id="rId11"/>
    <p:sldId id="283" r:id="rId12"/>
    <p:sldId id="289" r:id="rId13"/>
    <p:sldId id="266" r:id="rId14"/>
    <p:sldId id="267" r:id="rId15"/>
  </p:sldIdLst>
  <p:sldSz cx="9144000" cy="6858000" type="screen4x3"/>
  <p:notesSz cx="7102475" cy="10231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374" autoAdjust="0"/>
  </p:normalViewPr>
  <p:slideViewPr>
    <p:cSldViewPr>
      <p:cViewPr>
        <p:scale>
          <a:sx n="50" d="100"/>
          <a:sy n="50" d="100"/>
        </p:scale>
        <p:origin x="-3300" y="-13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r">
              <a:defRPr sz="1300"/>
            </a:lvl1pPr>
          </a:lstStyle>
          <a:p>
            <a:fld id="{03A07FF8-C497-47EF-B75F-352501C4F427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175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19" rIns="99038" bIns="495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59934"/>
            <a:ext cx="5681980" cy="4604147"/>
          </a:xfrm>
          <a:prstGeom prst="rect">
            <a:avLst/>
          </a:prstGeom>
        </p:spPr>
        <p:txBody>
          <a:bodyPr vert="horz" lIns="99038" tIns="49519" rIns="99038" bIns="495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r">
              <a:defRPr sz="1300"/>
            </a:lvl1pPr>
          </a:lstStyle>
          <a:p>
            <a:fld id="{71E6C315-9ABD-4E6F-9C56-377DBD38E9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1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C315-9ABD-4E6F-9C56-377DBD38E9D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C315-9ABD-4E6F-9C56-377DBD38E9D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C315-9ABD-4E6F-9C56-377DBD38E9D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814F-999E-4B13-A499-57445E7BB128}" type="datetimeFigureOut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B71-1A57-4ACA-B525-0E11F591D8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814F-999E-4B13-A499-57445E7BB128}" type="datetimeFigureOut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B71-1A57-4ACA-B525-0E11F591D8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814F-999E-4B13-A499-57445E7BB128}" type="datetimeFigureOut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B71-1A57-4ACA-B525-0E11F591D8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814F-999E-4B13-A499-57445E7BB128}" type="datetimeFigureOut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B71-1A57-4ACA-B525-0E11F591D8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814F-999E-4B13-A499-57445E7BB128}" type="datetimeFigureOut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B71-1A57-4ACA-B525-0E11F591D8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814F-999E-4B13-A499-57445E7BB128}" type="datetimeFigureOut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B71-1A57-4ACA-B525-0E11F591D8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814F-999E-4B13-A499-57445E7BB128}" type="datetimeFigureOut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B71-1A57-4ACA-B525-0E11F591D8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814F-999E-4B13-A499-57445E7BB128}" type="datetimeFigureOut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B71-1A57-4ACA-B525-0E11F591D8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814F-999E-4B13-A499-57445E7BB128}" type="datetimeFigureOut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B71-1A57-4ACA-B525-0E11F591D8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814F-999E-4B13-A499-57445E7BB128}" type="datetimeFigureOut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B71-1A57-4ACA-B525-0E11F591D8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814F-999E-4B13-A499-57445E7BB128}" type="datetimeFigureOut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6B71-1A57-4ACA-B525-0E11F591D8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9814F-999E-4B13-A499-57445E7BB128}" type="datetimeFigureOut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66B71-1A57-4ACA-B525-0E11F591D8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t="478" r="3333"/>
          <a:stretch>
            <a:fillRect/>
          </a:stretch>
        </p:blipFill>
        <p:spPr bwMode="auto">
          <a:xfrm>
            <a:off x="0" y="24384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562600"/>
            <a:ext cx="8915400" cy="12192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ECOTEK 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Co.,Ltd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www.eco-tek.vn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Lot </a:t>
            </a:r>
            <a:r>
              <a:rPr lang="az-Cyrl-A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ІІІ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.4.1 ,</a:t>
            </a:r>
            <a:r>
              <a:rPr lang="en-US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Thuan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Thanh 3 Industrial Zone, Thanh </a:t>
            </a:r>
            <a:r>
              <a:rPr lang="en-US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Khuong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Thuan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Thanh, </a:t>
            </a:r>
            <a:r>
              <a:rPr lang="en-US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Ninh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 :84-222-3798889   Fax :  84-222-3798890 Email: hai-bui@eco-tek.vn</a:t>
            </a:r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/>
          <a:stretch/>
        </p:blipFill>
        <p:spPr bwMode="auto">
          <a:xfrm>
            <a:off x="5699464" y="38932"/>
            <a:ext cx="3444536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457200"/>
            <a:ext cx="5699464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ECOTEK  </a:t>
            </a:r>
            <a:r>
              <a:rPr lang="vi-VN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MOLD</a:t>
            </a:r>
          </a:p>
          <a:p>
            <a:pPr algn="r"/>
            <a:r>
              <a:rPr lang="vi-VN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Qualify details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76400" y="228600"/>
            <a:ext cx="56388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 smtClean="0"/>
              <a:t>QUY TRÌNH SẢN XUẤT KHUÔN</a:t>
            </a:r>
            <a:endParaRPr lang="en-US" sz="28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368300" y="1219200"/>
            <a:ext cx="8191500" cy="4494620"/>
            <a:chOff x="368300" y="929460"/>
            <a:chExt cx="8191500" cy="4494620"/>
          </a:xfrm>
        </p:grpSpPr>
        <p:sp>
          <p:nvSpPr>
            <p:cNvPr id="61" name="Rounded Rectangle 60"/>
            <p:cNvSpPr/>
            <p:nvPr/>
          </p:nvSpPr>
          <p:spPr>
            <a:xfrm>
              <a:off x="368300" y="934630"/>
              <a:ext cx="1676400" cy="6147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/>
                <a:t>Nhận đơn hàng</a:t>
              </a:r>
              <a:endParaRPr lang="en-US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2813050" y="929460"/>
              <a:ext cx="1536700" cy="6147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/>
                <a:t>Nghiên cứu bản vẽ</a:t>
              </a:r>
              <a:endParaRPr lang="en-US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5016500" y="1004482"/>
              <a:ext cx="1371600" cy="4623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/>
                <a:t>Báo giá</a:t>
              </a:r>
              <a:endParaRPr lang="en-US" dirty="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7162800" y="931049"/>
              <a:ext cx="1371600" cy="6147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/>
                <a:t>Thiết kế khuôn</a:t>
              </a:r>
              <a:endParaRPr lang="en-US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7162800" y="1905000"/>
              <a:ext cx="1371600" cy="4623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/>
                <a:t>Layout</a:t>
              </a:r>
              <a:endParaRPr lang="en-US" dirty="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7162800" y="2895600"/>
              <a:ext cx="1371600" cy="4623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/>
                <a:t>Gia công</a:t>
              </a:r>
              <a:endParaRPr lang="en-US" dirty="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7169150" y="3886200"/>
              <a:ext cx="1371600" cy="4623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/>
                <a:t>Lắp giáp</a:t>
              </a:r>
              <a:endParaRPr lang="en-US" dirty="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7188200" y="4881970"/>
              <a:ext cx="1371600" cy="4623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/>
                <a:t>Ép thử</a:t>
              </a:r>
              <a:endParaRPr lang="en-US" dirty="0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5181600" y="4806950"/>
              <a:ext cx="1371600" cy="6171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/>
                <a:t>Hiệu chỉnh khuôn</a:t>
              </a:r>
              <a:endParaRPr lang="en-US" dirty="0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3181350" y="4819650"/>
              <a:ext cx="1371600" cy="6044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dirty="0" smtClean="0"/>
                <a:t>Hoàn thiện</a:t>
              </a:r>
              <a:endParaRPr lang="en-US" sz="2000" dirty="0"/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1149350" y="4870450"/>
              <a:ext cx="1371600" cy="4623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/>
                <a:t>Bảo trì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61" idx="3"/>
              <a:endCxn id="62" idx="1"/>
            </p:cNvCxnSpPr>
            <p:nvPr/>
          </p:nvCxnSpPr>
          <p:spPr>
            <a:xfrm flipV="1">
              <a:off x="2044700" y="1236845"/>
              <a:ext cx="768350" cy="517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62" idx="3"/>
              <a:endCxn id="63" idx="1"/>
            </p:cNvCxnSpPr>
            <p:nvPr/>
          </p:nvCxnSpPr>
          <p:spPr>
            <a:xfrm flipV="1">
              <a:off x="4349750" y="1235667"/>
              <a:ext cx="666750" cy="117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63" idx="3"/>
              <a:endCxn id="66" idx="1"/>
            </p:cNvCxnSpPr>
            <p:nvPr/>
          </p:nvCxnSpPr>
          <p:spPr>
            <a:xfrm>
              <a:off x="6388100" y="1235667"/>
              <a:ext cx="774700" cy="276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66" idx="2"/>
            </p:cNvCxnSpPr>
            <p:nvPr/>
          </p:nvCxnSpPr>
          <p:spPr>
            <a:xfrm>
              <a:off x="7848600" y="1545819"/>
              <a:ext cx="0" cy="35918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endCxn id="70" idx="0"/>
            </p:cNvCxnSpPr>
            <p:nvPr/>
          </p:nvCxnSpPr>
          <p:spPr>
            <a:xfrm>
              <a:off x="7842250" y="2367370"/>
              <a:ext cx="6350" cy="52823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7848600" y="3357970"/>
              <a:ext cx="6350" cy="52823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7867650" y="4348570"/>
              <a:ext cx="6350" cy="52823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73" idx="1"/>
              <a:endCxn id="75" idx="3"/>
            </p:cNvCxnSpPr>
            <p:nvPr/>
          </p:nvCxnSpPr>
          <p:spPr>
            <a:xfrm flipH="1">
              <a:off x="6553200" y="5113155"/>
              <a:ext cx="635000" cy="236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>
              <a:off x="4552950" y="5115515"/>
              <a:ext cx="635000" cy="236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H="1">
              <a:off x="2546350" y="5100455"/>
              <a:ext cx="635000" cy="236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880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5638800" cy="4572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vi-VN" sz="2800" dirty="0" smtClean="0"/>
              <a:t>HÌNH ẢNH </a:t>
            </a:r>
            <a:r>
              <a:rPr lang="vi-VN" sz="2800" dirty="0" smtClean="0"/>
              <a:t>KHUÔN ĐÃ SẢN XUẤT</a:t>
            </a:r>
            <a:endParaRPr lang="en-US" sz="2800" dirty="0"/>
          </a:p>
        </p:txBody>
      </p:sp>
      <p:pic>
        <p:nvPicPr>
          <p:cNvPr id="1026" name="Picture 2" descr="C:\Users\Admin\Desktop\K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158115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K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762000"/>
            <a:ext cx="158115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K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3333305"/>
            <a:ext cx="1920625" cy="256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K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048" y="787400"/>
            <a:ext cx="16764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K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87400"/>
            <a:ext cx="1600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Admin\Desktop\k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948" y="3452174"/>
            <a:ext cx="1821948" cy="242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k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3124200"/>
            <a:ext cx="4127500" cy="276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6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5638800" cy="4572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vi-VN" sz="2800" dirty="0" smtClean="0"/>
              <a:t>HÌNH SẢNH SẢN PHẨM</a:t>
            </a:r>
            <a:endParaRPr lang="en-US" sz="2800" dirty="0"/>
          </a:p>
        </p:txBody>
      </p:sp>
      <p:pic>
        <p:nvPicPr>
          <p:cNvPr id="2050" name="Picture 2" descr="C:\Users\Admin\Desktop\z2044163402345_65414b9750cab9f01de6a382d2cdc3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5" t="23197" r="28749" b="33058"/>
          <a:stretch/>
        </p:blipFill>
        <p:spPr bwMode="auto">
          <a:xfrm>
            <a:off x="425824" y="812974"/>
            <a:ext cx="1326776" cy="144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z2044163427452_cab6f1c855e0b79577a463d80f5ec58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29066" r="24567" b="35467"/>
          <a:stretch/>
        </p:blipFill>
        <p:spPr bwMode="auto">
          <a:xfrm>
            <a:off x="2209561" y="846652"/>
            <a:ext cx="1255105" cy="115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z2044163444175_863fcb61376eeeb46f74b85cfe2da8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5418" r="14166" b="18020"/>
          <a:stretch/>
        </p:blipFill>
        <p:spPr bwMode="auto">
          <a:xfrm>
            <a:off x="2192281" y="4756725"/>
            <a:ext cx="1556751" cy="186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z2044163463769_7f822cf6cf6d8ac209d09ef860cdd8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t="11342" r="3731" b="21381"/>
          <a:stretch/>
        </p:blipFill>
        <p:spPr bwMode="auto">
          <a:xfrm>
            <a:off x="280563" y="4953910"/>
            <a:ext cx="1567288" cy="148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z2044163492399_8ff02aedc6d56c90c25477fd196f13e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9405" r="17936" b="24323"/>
          <a:stretch/>
        </p:blipFill>
        <p:spPr bwMode="auto">
          <a:xfrm>
            <a:off x="273424" y="2538184"/>
            <a:ext cx="1631576" cy="192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z2044163502788_1a531d6badcee4778c83fcf4f3e9e92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t="10703" r="8393" b="23020"/>
          <a:stretch/>
        </p:blipFill>
        <p:spPr bwMode="auto">
          <a:xfrm>
            <a:off x="2265650" y="2589157"/>
            <a:ext cx="1332560" cy="14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z2044163566589_b22fed7050ad63d82fe44fd1da88f92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8" t="30417" r="27726" b="41093"/>
          <a:stretch/>
        </p:blipFill>
        <p:spPr bwMode="auto">
          <a:xfrm>
            <a:off x="5489636" y="2789277"/>
            <a:ext cx="1691481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z2044163596715_9a1a973e1ec737f7cc20838d9c87b8b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3" t="31224" r="44357" b="25314"/>
          <a:stretch/>
        </p:blipFill>
        <p:spPr bwMode="auto">
          <a:xfrm>
            <a:off x="7339061" y="2143496"/>
            <a:ext cx="1600200" cy="21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Desktop\z2044163610622_2c33ff897fdbad9dd5f6308e254ee26a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t="11163" r="2382" b="54949"/>
          <a:stretch/>
        </p:blipFill>
        <p:spPr bwMode="auto">
          <a:xfrm>
            <a:off x="4238145" y="4953910"/>
            <a:ext cx="4701116" cy="14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Admin\Desktop\z2044163632862_9a7aaa772d8203041b2103a26d9b9094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6" t="11493" r="14402" b="5035"/>
          <a:stretch/>
        </p:blipFill>
        <p:spPr bwMode="auto">
          <a:xfrm>
            <a:off x="3822401" y="1459360"/>
            <a:ext cx="1510702" cy="292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Admin\Desktop\z2044163659291_ad190b37ce06e62d18fdde74b63b857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686" y="746465"/>
            <a:ext cx="1705985" cy="13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0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17222" y="457200"/>
            <a:ext cx="6478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002060"/>
                </a:solidFill>
                <a:latin typeface="Arial" pitchFamily="34" charset="0"/>
                <a:ea typeface="Meiryo UI" panose="020B0604030504040204" pitchFamily="34" charset="-128"/>
                <a:cs typeface="Arial" pitchFamily="34" charset="0"/>
              </a:rPr>
              <a:t>ISO 9001:2015 $ ISO 14001:2015</a:t>
            </a:r>
            <a:endParaRPr lang="ko-KR" alt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986135"/>
            <a:ext cx="1548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2060"/>
                </a:solidFill>
                <a:latin typeface="Arial" pitchFamily="34" charset="0"/>
                <a:ea typeface="Meiryo UI" panose="020B0604030504040204" pitchFamily="34" charset="-128"/>
                <a:cs typeface="Arial" pitchFamily="34" charset="0"/>
              </a:rPr>
              <a:t>July.2017</a:t>
            </a:r>
            <a:endParaRPr lang="ko-KR" alt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5000" t="23333" r="21875" b="10000"/>
          <a:stretch>
            <a:fillRect/>
          </a:stretch>
        </p:blipFill>
        <p:spPr bwMode="auto">
          <a:xfrm rot="16200000">
            <a:off x="-228600" y="1981200"/>
            <a:ext cx="5257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25000" t="23333" r="21875" b="10000"/>
          <a:stretch>
            <a:fillRect/>
          </a:stretch>
        </p:blipFill>
        <p:spPr bwMode="auto">
          <a:xfrm rot="16200000">
            <a:off x="4133851" y="1885947"/>
            <a:ext cx="5295899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21207002\바탕 화면\GDC 회사소개서\SBP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5" b="11617"/>
          <a:stretch/>
        </p:blipFill>
        <p:spPr bwMode="auto">
          <a:xfrm>
            <a:off x="227012" y="1600200"/>
            <a:ext cx="8840788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81400" y="5572786"/>
            <a:ext cx="2183406" cy="523214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r"/>
            <a:r>
              <a:rPr lang="en-US" altLang="ja-JP" sz="2800" b="1" dirty="0" smtClean="0">
                <a:solidFill>
                  <a:srgbClr val="002C77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Thank You</a:t>
            </a:r>
            <a:endParaRPr lang="en-US" altLang="ko-KR" sz="2800" b="1" dirty="0" smtClean="0">
              <a:solidFill>
                <a:srgbClr val="002C77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4648200" cy="609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vi-VN" sz="4000" dirty="0" smtClean="0"/>
              <a:t>TRỌNG TÂM</a:t>
            </a:r>
            <a:endParaRPr lang="en-US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099949"/>
              </p:ext>
            </p:extLst>
          </p:nvPr>
        </p:nvGraphicFramePr>
        <p:xfrm>
          <a:off x="457200" y="1397000"/>
          <a:ext cx="8153400" cy="3936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4419600"/>
              </a:tblGrid>
              <a:tr h="548475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HẠNG</a:t>
                      </a:r>
                      <a:r>
                        <a:rPr lang="vi-VN" baseline="0" dirty="0" smtClean="0"/>
                        <a:t> MỤC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ECOTEK MOLD</a:t>
                      </a:r>
                      <a:r>
                        <a:rPr lang="vi-VN" baseline="0" dirty="0" smtClean="0"/>
                        <a:t> THỰC HIỆN</a:t>
                      </a:r>
                      <a:endParaRPr lang="en-US" dirty="0"/>
                    </a:p>
                  </a:txBody>
                  <a:tcPr anchor="ctr"/>
                </a:tc>
              </a:tr>
              <a:tr h="946683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smtClean="0"/>
                        <a:t>Thiết</a:t>
                      </a:r>
                      <a:r>
                        <a:rPr lang="vi-VN" sz="2000" baseline="0" dirty="0" smtClean="0"/>
                        <a:t> kế sản phẩm, Model mơi...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smtClean="0"/>
                        <a:t>Nhận</a:t>
                      </a:r>
                      <a:r>
                        <a:rPr lang="vi-VN" sz="2000" baseline="0" dirty="0" smtClean="0"/>
                        <a:t> thông tin, dữ liệu 2D, 3D...</a:t>
                      </a:r>
                      <a:endParaRPr lang="en-US" sz="2000" dirty="0"/>
                    </a:p>
                  </a:txBody>
                  <a:tcPr anchor="ctr"/>
                </a:tc>
              </a:tr>
              <a:tr h="548475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smtClean="0"/>
                        <a:t>Thiết</a:t>
                      </a:r>
                      <a:r>
                        <a:rPr lang="vi-VN" sz="2000" baseline="0" dirty="0" smtClean="0"/>
                        <a:t> kế khuôn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smtClean="0"/>
                        <a:t>Tại</a:t>
                      </a:r>
                      <a:r>
                        <a:rPr lang="vi-VN" sz="2000" baseline="0" dirty="0" smtClean="0"/>
                        <a:t> Ecotek Mold</a:t>
                      </a:r>
                      <a:endParaRPr lang="en-US" sz="2000" dirty="0"/>
                    </a:p>
                  </a:txBody>
                  <a:tcPr anchor="ctr"/>
                </a:tc>
              </a:tr>
              <a:tr h="946683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smtClean="0"/>
                        <a:t>Gia công</a:t>
                      </a:r>
                      <a:r>
                        <a:rPr lang="vi-VN" sz="2000" baseline="0" dirty="0" smtClean="0"/>
                        <a:t> chế tạo khuôn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dirty="0" smtClean="0"/>
                        <a:t>Tại</a:t>
                      </a:r>
                      <a:r>
                        <a:rPr lang="vi-VN" sz="2000" baseline="0" dirty="0" smtClean="0"/>
                        <a:t> Ecotek Mold</a:t>
                      </a:r>
                      <a:endParaRPr lang="en-US" sz="2000" dirty="0" smtClean="0"/>
                    </a:p>
                  </a:txBody>
                  <a:tcPr anchor="ctr"/>
                </a:tc>
              </a:tr>
              <a:tr h="946683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smtClean="0"/>
                        <a:t>Bảo</a:t>
                      </a:r>
                      <a:r>
                        <a:rPr lang="vi-VN" sz="2000" baseline="0" dirty="0" smtClean="0"/>
                        <a:t> hành, sửa chữa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dirty="0" smtClean="0"/>
                        <a:t>Tại</a:t>
                      </a:r>
                      <a:r>
                        <a:rPr lang="vi-VN" sz="2000" baseline="0" dirty="0" smtClean="0"/>
                        <a:t> Ecotek Mold</a:t>
                      </a:r>
                      <a:endParaRPr lang="en-US" sz="2000" dirty="0" smtClean="0"/>
                    </a:p>
                    <a:p>
                      <a:pPr algn="ctr"/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6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546734"/>
            <a:ext cx="6096000" cy="609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vi-VN" sz="4000" dirty="0" smtClean="0"/>
              <a:t>TỔ CHỨC ECOTEK MOLD</a:t>
            </a:r>
            <a:endParaRPr lang="en-US" sz="40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33661" y="1663472"/>
            <a:ext cx="8996039" cy="3670528"/>
            <a:chOff x="33661" y="1663472"/>
            <a:chExt cx="8996039" cy="3670528"/>
          </a:xfrm>
        </p:grpSpPr>
        <p:sp>
          <p:nvSpPr>
            <p:cNvPr id="4" name="Rounded Rectangle 3"/>
            <p:cNvSpPr/>
            <p:nvPr/>
          </p:nvSpPr>
          <p:spPr>
            <a:xfrm>
              <a:off x="3657600" y="1663472"/>
              <a:ext cx="26289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/>
                <a:t>TRƯỞNG BỘ PHẬN (01)</a:t>
              </a:r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82118" y="3026563"/>
              <a:ext cx="25146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/>
                <a:t>PHÓ BỘ PHẬN (01)</a:t>
              </a:r>
            </a:p>
            <a:p>
              <a:pPr algn="ctr"/>
              <a:r>
                <a:rPr lang="vi-VN" dirty="0" smtClean="0"/>
                <a:t>(KH, THIẾT KẾ, QC)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782349" y="3061334"/>
              <a:ext cx="26289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/>
                <a:t>PHÓ BỘ PHẬN (01)</a:t>
              </a:r>
            </a:p>
            <a:p>
              <a:pPr algn="ctr"/>
              <a:r>
                <a:rPr lang="vi-VN" dirty="0" smtClean="0"/>
                <a:t>(GIA CÔNG KHUÔN)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077200" y="3011768"/>
              <a:ext cx="8001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/>
                <a:t>KHO(01)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3661" y="4495080"/>
              <a:ext cx="14097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/>
                <a:t>THIẾT KẾ (04)</a:t>
              </a: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828800" y="4495800"/>
              <a:ext cx="9906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/>
                <a:t>QC (02)</a:t>
              </a:r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352800" y="4521526"/>
              <a:ext cx="712433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/>
                <a:t>FI (03)</a:t>
              </a:r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264333" y="4521526"/>
              <a:ext cx="832466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/>
                <a:t>CNC (03)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257800" y="4521526"/>
              <a:ext cx="832466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/>
                <a:t>WC (02)</a:t>
              </a: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286500" y="4521526"/>
              <a:ext cx="832466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/>
                <a:t>EDM (02)</a:t>
              </a:r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315200" y="4521526"/>
              <a:ext cx="1714500" cy="812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/>
                <a:t>Lắp ráp/hoàn thiện khuôn (05)</a:t>
              </a:r>
              <a:endParaRPr lang="en-US" dirty="0"/>
            </a:p>
          </p:txBody>
        </p:sp>
        <p:cxnSp>
          <p:nvCxnSpPr>
            <p:cNvPr id="16" name="Straight Connector 15"/>
            <p:cNvCxnSpPr>
              <a:stCxn id="4" idx="2"/>
            </p:cNvCxnSpPr>
            <p:nvPr/>
          </p:nvCxnSpPr>
          <p:spPr>
            <a:xfrm>
              <a:off x="4972050" y="2196872"/>
              <a:ext cx="0" cy="86446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443361" y="2527934"/>
              <a:ext cx="703388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443361" y="2527934"/>
              <a:ext cx="0" cy="4986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477250" y="2527933"/>
              <a:ext cx="0" cy="4986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8511" y="4051934"/>
              <a:ext cx="158558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8" idx="0"/>
            </p:cNvCxnSpPr>
            <p:nvPr/>
          </p:nvCxnSpPr>
          <p:spPr>
            <a:xfrm>
              <a:off x="738511" y="4051934"/>
              <a:ext cx="0" cy="44314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324100" y="4038600"/>
              <a:ext cx="0" cy="44314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3709016" y="4085038"/>
              <a:ext cx="0" cy="44314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678716" y="4085038"/>
              <a:ext cx="0" cy="44314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683095" y="4075747"/>
              <a:ext cx="0" cy="44314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702733" y="4075747"/>
              <a:ext cx="0" cy="44314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8068415" y="4082097"/>
              <a:ext cx="0" cy="44314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709993" y="4080510"/>
              <a:ext cx="436818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415618" y="3559963"/>
              <a:ext cx="0" cy="4919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990668" y="3594734"/>
              <a:ext cx="0" cy="4919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731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5638800" cy="4572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vi-VN" sz="2800" dirty="0" smtClean="0"/>
              <a:t>MÁY GIA CÔNG KHUÔN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522511"/>
              </p:ext>
            </p:extLst>
          </p:nvPr>
        </p:nvGraphicFramePr>
        <p:xfrm>
          <a:off x="228600" y="645160"/>
          <a:ext cx="8763000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4038600"/>
                <a:gridCol w="1295400"/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/>
                        <a:t>No.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Name of</a:t>
                      </a:r>
                      <a:r>
                        <a:rPr lang="vi-VN" baseline="0" dirty="0" smtClean="0"/>
                        <a:t> Machines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Quantity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Manufacturer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800" dirty="0" smtClean="0"/>
                        <a:t>CNC S33</a:t>
                      </a:r>
                      <a:r>
                        <a:rPr lang="vi-VN" sz="1800" baseline="0" dirty="0" smtClean="0"/>
                        <a:t> (650.2 x 500.2 x 450.2)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MAKINO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dirty="0" smtClean="0"/>
                        <a:t>CNC MISHUSEIKI</a:t>
                      </a:r>
                      <a:r>
                        <a:rPr lang="vi-VN" sz="1800" baseline="0" dirty="0" smtClean="0"/>
                        <a:t> (701 x 501 x 451)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MISHUSEIKI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800" dirty="0" smtClean="0"/>
                        <a:t>CNC</a:t>
                      </a:r>
                      <a:r>
                        <a:rPr lang="vi-VN" sz="1800" baseline="0" dirty="0" smtClean="0"/>
                        <a:t> MAX 65 (650.2 x 400.2 x 400.2 )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dirty="0" smtClean="0"/>
                        <a:t>MAKINO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800" dirty="0" smtClean="0"/>
                        <a:t>EDM AD</a:t>
                      </a:r>
                      <a:r>
                        <a:rPr lang="vi-VN" sz="1800" baseline="0" dirty="0" smtClean="0"/>
                        <a:t>35L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SODICK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800" dirty="0" smtClean="0"/>
                        <a:t>EDM ED12D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MISHUBISHI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800" dirty="0" smtClean="0"/>
                        <a:t>WIRECUT</a:t>
                      </a:r>
                      <a:r>
                        <a:rPr lang="vi-VN" sz="1800" baseline="0" dirty="0" smtClean="0"/>
                        <a:t> VZ300L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dirty="0" smtClean="0"/>
                        <a:t>SODICK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800" dirty="0" smtClean="0"/>
                        <a:t>WIRECUT</a:t>
                      </a:r>
                      <a:r>
                        <a:rPr lang="vi-VN" sz="1800" baseline="0" dirty="0" smtClean="0"/>
                        <a:t> SP43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MAKINO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MILLING MACHINE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FULL MAX;</a:t>
                      </a:r>
                      <a:r>
                        <a:rPr lang="vi-VN" baseline="0" dirty="0" smtClean="0"/>
                        <a:t> MAKINO; SHIZUOKA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GRINDING MACHINE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AMADA;</a:t>
                      </a:r>
                      <a:r>
                        <a:rPr lang="vi-VN" baseline="0" dirty="0" smtClean="0"/>
                        <a:t> OKAMOTO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800" dirty="0" smtClean="0"/>
                        <a:t>CNC - DRILL MACHINE- G-2000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WOODWAY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800" dirty="0" smtClean="0"/>
                        <a:t>DRILL MACHINE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FULL MAX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800" dirty="0" smtClean="0"/>
                        <a:t>LAZE</a:t>
                      </a:r>
                      <a:r>
                        <a:rPr lang="vi-VN" sz="1800" baseline="0" dirty="0" smtClean="0"/>
                        <a:t> WELDING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TAIWAN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LASER MARKING MACHINE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TAIWAN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 smtClean="0"/>
                        <a:t>TOTAL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 smtClean="0"/>
                        <a:t>18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34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5638800" cy="4572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vi-VN" sz="2800" dirty="0" smtClean="0"/>
              <a:t>ẢNH THIẾT BỊ</a:t>
            </a:r>
            <a:endParaRPr lang="en-US" sz="2800" dirty="0"/>
          </a:p>
        </p:txBody>
      </p:sp>
      <p:pic>
        <p:nvPicPr>
          <p:cNvPr id="1027" name="Picture 3" descr="C:\Users\Admin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688" y="678009"/>
            <a:ext cx="1997792" cy="266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27072"/>
            <a:ext cx="1884136" cy="262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874223"/>
            <a:ext cx="1807936" cy="262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3875050"/>
            <a:ext cx="1905000" cy="262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0" y="3869871"/>
            <a:ext cx="1970314" cy="262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23555"/>
            <a:ext cx="1967581" cy="262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19116"/>
            <a:ext cx="1600200" cy="262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\Desktop\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884" y="3882571"/>
            <a:ext cx="1981200" cy="262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638800" cy="4572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vi-VN" sz="2800" dirty="0" smtClean="0"/>
              <a:t>KHÁCH HÀNG CỦA ECOTEK MOLD</a:t>
            </a:r>
            <a:endParaRPr lang="en-US" sz="2800" dirty="0"/>
          </a:p>
        </p:txBody>
      </p:sp>
      <p:pic>
        <p:nvPicPr>
          <p:cNvPr id="3074" name="Picture 2" descr="C:\Users\Admin\Desktop\log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0" y="838200"/>
            <a:ext cx="36861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155" y="914400"/>
            <a:ext cx="346127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log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16" y="2187575"/>
            <a:ext cx="48006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logo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416" y="3733800"/>
            <a:ext cx="37147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Ecotek\Kinh doanh\Khachhang\ICAPE\No7_29_4_2020\image0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67200"/>
            <a:ext cx="2185178" cy="218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1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5638800" cy="4572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vi-VN" sz="2800" dirty="0" smtClean="0"/>
              <a:t>ĐỘI NGŨ NHÂN VIÊN</a:t>
            </a:r>
            <a:endParaRPr lang="en-US" sz="2800" dirty="0"/>
          </a:p>
        </p:txBody>
      </p:sp>
      <p:pic>
        <p:nvPicPr>
          <p:cNvPr id="2050" name="Picture 2" descr="C:\Users\Admin\Desktop\TK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611" y="2054065"/>
            <a:ext cx="2269595" cy="191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K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23" y="2054065"/>
            <a:ext cx="2233646" cy="19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838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b="1" dirty="0" smtClean="0">
                <a:solidFill>
                  <a:srgbClr val="FF0000"/>
                </a:solidFill>
              </a:rPr>
              <a:t>Kỹ sư cao cấp: 03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vi-VN" b="1" dirty="0" smtClean="0">
                <a:solidFill>
                  <a:srgbClr val="FF0000"/>
                </a:solidFill>
              </a:rPr>
              <a:t>Nhân viên thiết kế: 05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vi-VN" b="1" dirty="0" smtClean="0">
                <a:solidFill>
                  <a:srgbClr val="FF0000"/>
                </a:solidFill>
              </a:rPr>
              <a:t>Nhân viên kỹ thuật: 10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vi-VN" b="1" dirty="0" smtClean="0">
                <a:solidFill>
                  <a:srgbClr val="FF0000"/>
                </a:solidFill>
              </a:rPr>
              <a:t>Kho+QC: 02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z2043069064965_970151e121a77a5207f7ecf3b45e7e5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4" y="4349318"/>
            <a:ext cx="3059837" cy="229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z2001323325675_f36891efbe1740e8287b0619a8801e4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469" y="4353756"/>
            <a:ext cx="2947880" cy="229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z2001323335834_6b95a27304c0aa76ed0d97a5eaf852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47407"/>
            <a:ext cx="2659848" cy="397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6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76400" y="0"/>
            <a:ext cx="56388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 smtClean="0"/>
              <a:t>LƯU TRÌNH THIẾT KẾ KHUÔN</a:t>
            </a:r>
            <a:endParaRPr lang="en-US" sz="2800" dirty="0"/>
          </a:p>
        </p:txBody>
      </p:sp>
      <p:grpSp>
        <p:nvGrpSpPr>
          <p:cNvPr id="88" name="Group 87"/>
          <p:cNvGrpSpPr/>
          <p:nvPr/>
        </p:nvGrpSpPr>
        <p:grpSpPr>
          <a:xfrm>
            <a:off x="304800" y="1066800"/>
            <a:ext cx="8686800" cy="4646872"/>
            <a:chOff x="304800" y="1066800"/>
            <a:chExt cx="8686800" cy="4646872"/>
          </a:xfrm>
        </p:grpSpPr>
        <p:sp>
          <p:nvSpPr>
            <p:cNvPr id="4" name="Rounded Rectangle 3"/>
            <p:cNvSpPr/>
            <p:nvPr/>
          </p:nvSpPr>
          <p:spPr>
            <a:xfrm>
              <a:off x="533400" y="1066800"/>
              <a:ext cx="1676400" cy="2479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dirty="0" smtClean="0"/>
                <a:t>DỰ ÁN MỚI</a:t>
              </a:r>
              <a:endParaRPr lang="en-US" sz="140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95300" y="1743564"/>
              <a:ext cx="1752600" cy="360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dirty="0" smtClean="0"/>
                <a:t>Nhân viên thiết kế</a:t>
              </a:r>
              <a:endParaRPr lang="en-US" sz="14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40080" y="2429364"/>
              <a:ext cx="1569720" cy="3887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dirty="0" smtClean="0"/>
                <a:t>Khách hàng</a:t>
              </a:r>
              <a:endParaRPr lang="en-US" sz="1400" dirty="0"/>
            </a:p>
          </p:txBody>
        </p:sp>
        <p:cxnSp>
          <p:nvCxnSpPr>
            <p:cNvPr id="9" name="Straight Connector 8"/>
            <p:cNvCxnSpPr>
              <a:stCxn id="5" idx="3"/>
            </p:cNvCxnSpPr>
            <p:nvPr/>
          </p:nvCxnSpPr>
          <p:spPr>
            <a:xfrm>
              <a:off x="2247900" y="1923964"/>
              <a:ext cx="1905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438400" y="1923964"/>
              <a:ext cx="0" cy="6997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endCxn id="6" idx="3"/>
            </p:cNvCxnSpPr>
            <p:nvPr/>
          </p:nvCxnSpPr>
          <p:spPr>
            <a:xfrm flipH="1">
              <a:off x="2209800" y="2623718"/>
              <a:ext cx="228600" cy="0"/>
            </a:xfrm>
            <a:prstGeom prst="line">
              <a:avLst/>
            </a:prstGeom>
            <a:ln w="25400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" idx="1"/>
            </p:cNvCxnSpPr>
            <p:nvPr/>
          </p:nvCxnSpPr>
          <p:spPr>
            <a:xfrm flipH="1">
              <a:off x="304800" y="2623718"/>
              <a:ext cx="335280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04800" y="1923964"/>
              <a:ext cx="0" cy="699754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5" idx="1"/>
            </p:cNvCxnSpPr>
            <p:nvPr/>
          </p:nvCxnSpPr>
          <p:spPr>
            <a:xfrm>
              <a:off x="304800" y="1923964"/>
              <a:ext cx="190500" cy="0"/>
            </a:xfrm>
            <a:prstGeom prst="line">
              <a:avLst/>
            </a:prstGeom>
            <a:ln w="254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438400" y="2104364"/>
              <a:ext cx="3048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2743200" y="1841770"/>
              <a:ext cx="2209800" cy="525188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dirty="0" smtClean="0"/>
                <a:t>Phân tích cấu trúc công nghệ sản phẩm</a:t>
              </a:r>
              <a:endParaRPr lang="en-US" sz="1400" dirty="0"/>
            </a:p>
          </p:txBody>
        </p:sp>
        <p:cxnSp>
          <p:nvCxnSpPr>
            <p:cNvPr id="24" name="Straight Arrow Connector 23"/>
            <p:cNvCxnSpPr>
              <a:stCxn id="4" idx="2"/>
              <a:endCxn id="5" idx="0"/>
            </p:cNvCxnSpPr>
            <p:nvPr/>
          </p:nvCxnSpPr>
          <p:spPr>
            <a:xfrm>
              <a:off x="1371600" y="1314776"/>
              <a:ext cx="0" cy="4287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3063875" y="2623718"/>
              <a:ext cx="1595120" cy="388708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dirty="0" smtClean="0"/>
                <a:t>Thiết kế DFM, 3D khuôn</a:t>
              </a:r>
              <a:endParaRPr lang="en-US" sz="1400" dirty="0"/>
            </a:p>
          </p:txBody>
        </p:sp>
        <p:sp>
          <p:nvSpPr>
            <p:cNvPr id="26" name="Flowchart: Decision 25"/>
            <p:cNvSpPr/>
            <p:nvPr/>
          </p:nvSpPr>
          <p:spPr>
            <a:xfrm>
              <a:off x="2882900" y="3259944"/>
              <a:ext cx="1981200" cy="617220"/>
            </a:xfrm>
            <a:prstGeom prst="flowChartDecisio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dirty="0" smtClean="0"/>
                <a:t>Đánh giá nội bộ</a:t>
              </a:r>
              <a:endParaRPr lang="en-US" sz="1400" dirty="0"/>
            </a:p>
          </p:txBody>
        </p:sp>
        <p:sp>
          <p:nvSpPr>
            <p:cNvPr id="28" name="Flowchart: Decision 27"/>
            <p:cNvSpPr/>
            <p:nvPr/>
          </p:nvSpPr>
          <p:spPr>
            <a:xfrm>
              <a:off x="2692400" y="4143864"/>
              <a:ext cx="2362200" cy="685800"/>
            </a:xfrm>
            <a:prstGeom prst="flowChartDecisio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200" dirty="0" smtClean="0"/>
                <a:t>Xác nhận đánh giá của khách hàng</a:t>
              </a:r>
              <a:endParaRPr lang="en-US" sz="1200" dirty="0"/>
            </a:p>
          </p:txBody>
        </p:sp>
        <p:cxnSp>
          <p:nvCxnSpPr>
            <p:cNvPr id="30" name="Straight Arrow Connector 29"/>
            <p:cNvCxnSpPr>
              <a:stCxn id="22" idx="2"/>
              <a:endCxn id="25" idx="0"/>
            </p:cNvCxnSpPr>
            <p:nvPr/>
          </p:nvCxnSpPr>
          <p:spPr>
            <a:xfrm>
              <a:off x="3848100" y="2366958"/>
              <a:ext cx="13335" cy="25676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867785" y="3003184"/>
              <a:ext cx="635" cy="25676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873500" y="3877164"/>
              <a:ext cx="635" cy="25676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ounded Rectangle 34"/>
            <p:cNvSpPr/>
            <p:nvPr/>
          </p:nvSpPr>
          <p:spPr>
            <a:xfrm>
              <a:off x="1202055" y="5324964"/>
              <a:ext cx="1569720" cy="388708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dirty="0" smtClean="0"/>
                <a:t>Chuẩn bị phôi </a:t>
              </a:r>
              <a:endParaRPr lang="en-US" sz="14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089275" y="5324964"/>
              <a:ext cx="1569720" cy="388708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dirty="0" smtClean="0"/>
                <a:t>Thiết kế 2D</a:t>
              </a:r>
              <a:endParaRPr lang="en-US" sz="14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933950" y="5315439"/>
              <a:ext cx="1569720" cy="388708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dirty="0" smtClean="0"/>
                <a:t>Hoàn thiện dữ liệu 3D</a:t>
              </a:r>
              <a:endParaRPr lang="en-US" sz="1400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981200" y="5020164"/>
              <a:ext cx="373761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981200" y="5020164"/>
              <a:ext cx="0" cy="29527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endCxn id="36" idx="0"/>
            </p:cNvCxnSpPr>
            <p:nvPr/>
          </p:nvCxnSpPr>
          <p:spPr>
            <a:xfrm>
              <a:off x="3874135" y="5020164"/>
              <a:ext cx="0" cy="3048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37" idx="0"/>
            </p:cNvCxnSpPr>
            <p:nvPr/>
          </p:nvCxnSpPr>
          <p:spPr>
            <a:xfrm>
              <a:off x="5718810" y="5020164"/>
              <a:ext cx="0" cy="29527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874770" y="4748909"/>
              <a:ext cx="635" cy="25676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633595" y="2797872"/>
              <a:ext cx="765810" cy="0"/>
            </a:xfrm>
            <a:prstGeom prst="line">
              <a:avLst/>
            </a:prstGeom>
            <a:ln w="2540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399405" y="2797872"/>
              <a:ext cx="0" cy="770682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6" idx="3"/>
            </p:cNvCxnSpPr>
            <p:nvPr/>
          </p:nvCxnSpPr>
          <p:spPr>
            <a:xfrm>
              <a:off x="4864100" y="3568554"/>
              <a:ext cx="535305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399405" y="2797872"/>
              <a:ext cx="467995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867400" y="2818072"/>
              <a:ext cx="0" cy="1668692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8" idx="3"/>
            </p:cNvCxnSpPr>
            <p:nvPr/>
          </p:nvCxnSpPr>
          <p:spPr>
            <a:xfrm>
              <a:off x="5054600" y="4486764"/>
              <a:ext cx="812800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7239000" y="3811190"/>
              <a:ext cx="1752600" cy="388708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dirty="0" smtClean="0"/>
                <a:t>Triển khai gia công</a:t>
              </a:r>
              <a:endParaRPr lang="en-US" sz="1400" dirty="0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7239000" y="4616961"/>
              <a:ext cx="1752600" cy="388708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dirty="0" smtClean="0"/>
                <a:t>Kiểm tra</a:t>
              </a:r>
              <a:endParaRPr lang="en-US" sz="1400" dirty="0"/>
            </a:p>
          </p:txBody>
        </p:sp>
        <p:cxnSp>
          <p:nvCxnSpPr>
            <p:cNvPr id="67" name="Straight Connector 66"/>
            <p:cNvCxnSpPr>
              <a:stCxn id="37" idx="3"/>
            </p:cNvCxnSpPr>
            <p:nvPr/>
          </p:nvCxnSpPr>
          <p:spPr>
            <a:xfrm>
              <a:off x="6503670" y="5509793"/>
              <a:ext cx="1611630" cy="0"/>
            </a:xfrm>
            <a:prstGeom prst="line">
              <a:avLst/>
            </a:prstGeom>
            <a:ln w="2540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8115300" y="5005669"/>
              <a:ext cx="0" cy="513649"/>
            </a:xfrm>
            <a:prstGeom prst="line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5" idx="0"/>
              <a:endCxn id="64" idx="2"/>
            </p:cNvCxnSpPr>
            <p:nvPr/>
          </p:nvCxnSpPr>
          <p:spPr>
            <a:xfrm flipV="1">
              <a:off x="8115300" y="4199898"/>
              <a:ext cx="0" cy="417063"/>
            </a:xfrm>
            <a:prstGeom prst="line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6858000" y="4823314"/>
              <a:ext cx="381000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858000" y="4829664"/>
              <a:ext cx="0" cy="689654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2316480" y="1703270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200" dirty="0" smtClean="0"/>
                <a:t>yes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265680" y="2679572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200" dirty="0" smtClean="0"/>
                <a:t>no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069080" y="2366958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200" dirty="0" smtClean="0"/>
                <a:t>yes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069080" y="3012426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200" dirty="0" smtClean="0"/>
                <a:t>yes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088130" y="3867044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200" dirty="0" smtClean="0"/>
                <a:t>yes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301490" y="4738789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200" dirty="0" smtClean="0"/>
                <a:t>yes</a:t>
              </a:r>
              <a:endParaRPr lang="en-US" sz="12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953000" y="3259944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200" dirty="0" smtClean="0"/>
                <a:t>no</a:t>
              </a:r>
              <a:endParaRPr lang="en-US" sz="12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166360" y="4199898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200" dirty="0" smtClean="0"/>
                <a:t>no</a:t>
              </a:r>
              <a:endParaRPr lang="en-US" sz="12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503670" y="4829664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200" dirty="0" smtClean="0"/>
                <a:t>no</a:t>
              </a:r>
              <a:endParaRPr lang="en-US" sz="12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620000" y="5223269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200" dirty="0" smtClean="0"/>
                <a:t>yes</a:t>
              </a:r>
              <a:endParaRPr lang="en-US" sz="12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229600" y="4269929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200" dirty="0" smtClean="0"/>
                <a:t>yes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12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2600" y="76200"/>
            <a:ext cx="56388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 smtClean="0"/>
              <a:t>HÌNH ẢNH HỒ SƠ KHUÔN (DFM)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1" y="759077"/>
            <a:ext cx="3733800" cy="266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1" y="810257"/>
            <a:ext cx="3886200" cy="261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00475"/>
            <a:ext cx="3621741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67634"/>
            <a:ext cx="4162425" cy="283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90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5005</TotalTime>
  <Words>399</Words>
  <Application>Microsoft Office PowerPoint</Application>
  <PresentationFormat>On-screen Show (4:3)</PresentationFormat>
  <Paragraphs>139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ECOTEK  Co.,Ltd.                    www.eco-tek.vn Lot ІІІ.4.1 ,Thuan Thanh 3 Industrial Zone, Thanh Khuong, Thuan Thanh, Bac Ninh Tel :84-222-3798889   Fax :  84-222-3798890 Email: hai-bui@eco-tek.vn</vt:lpstr>
      <vt:lpstr>TRỌNG TÂM</vt:lpstr>
      <vt:lpstr>TỔ CHỨC ECOTEK MOLD</vt:lpstr>
      <vt:lpstr>MÁY GIA CÔNG KHUÔN</vt:lpstr>
      <vt:lpstr>ẢNH THIẾT BỊ</vt:lpstr>
      <vt:lpstr>KHÁCH HÀNG CỦA ECOTEK MOLD</vt:lpstr>
      <vt:lpstr>ĐỘI NGŨ NHÂN VIÊN</vt:lpstr>
      <vt:lpstr>PowerPoint Presentation</vt:lpstr>
      <vt:lpstr>PowerPoint Presentation</vt:lpstr>
      <vt:lpstr>PowerPoint Presentation</vt:lpstr>
      <vt:lpstr>HÌNH ẢNH KHUÔN ĐÃ SẢN XUẤT</vt:lpstr>
      <vt:lpstr>HÌNH SẢNH SẢN PHẨM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 9001:2008 HỆ THỐNG QUẢN LÝ CHẤT LƯỢNG</dc:title>
  <dc:creator>ECOTEK</dc:creator>
  <cp:lastModifiedBy>Admin</cp:lastModifiedBy>
  <cp:revision>681</cp:revision>
  <dcterms:created xsi:type="dcterms:W3CDTF">2016-01-25T01:58:02Z</dcterms:created>
  <dcterms:modified xsi:type="dcterms:W3CDTF">2020-08-26T02:54:24Z</dcterms:modified>
</cp:coreProperties>
</file>